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6187" autoAdjust="0"/>
  </p:normalViewPr>
  <p:slideViewPr>
    <p:cSldViewPr snapToGrid="0">
      <p:cViewPr varScale="1">
        <p:scale>
          <a:sx n="99" d="100"/>
          <a:sy n="99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86465-640F-440E-82B6-7C90C1C9464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A8854-1FFE-444E-A22B-36E0A2D7F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Ako se uzme u obzir cena uređaja i osnova brojnog sistema, optimalna brojna osnove je e = 2.731 ≈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A8854-1FFE-444E-A22B-36E0A2D7FA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5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Osim sadržaja bajta (registra) potrebno je znati i način reprezentacije (broj, logička promenljiva, znakovna promenljiva, itd.)</a:t>
            </a:r>
            <a:endParaRPr lang="sr-Latn-R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A8854-1FFE-444E-A22B-36E0A2D7FA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9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39788" y="1619250"/>
            <a:ext cx="7847012" cy="1352550"/>
          </a:xfrm>
          <a:prstGeom prst="rect">
            <a:avLst/>
          </a:prstGeom>
          <a:solidFill>
            <a:srgbClr val="CCCCCC">
              <a:alpha val="4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r-Latn-CS" sz="200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39800" y="1990725"/>
            <a:ext cx="7670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r>
              <a:rPr lang="pl-PL" dirty="0" smtClean="0"/>
              <a:t>Univerzitet </a:t>
            </a:r>
            <a:r>
              <a:rPr lang="sr-Latn-RS" dirty="0" smtClean="0"/>
              <a:t>u Nišu</a:t>
            </a:r>
            <a:r>
              <a:rPr lang="en-US" dirty="0" smtClean="0">
                <a:solidFill>
                  <a:srgbClr val="330099"/>
                </a:solidFill>
              </a:rPr>
              <a:t/>
            </a:r>
            <a:br>
              <a:rPr lang="en-US" dirty="0" smtClean="0">
                <a:solidFill>
                  <a:srgbClr val="330099"/>
                </a:solidFill>
              </a:rPr>
            </a:br>
            <a:r>
              <a:rPr lang="sr-Latn-RS" b="1" dirty="0" smtClean="0">
                <a:solidFill>
                  <a:srgbClr val="330099"/>
                </a:solidFill>
              </a:rPr>
              <a:t>Fakultet</a:t>
            </a:r>
            <a:r>
              <a:rPr lang="sr-Latn-RS" b="1" baseline="0" dirty="0" smtClean="0">
                <a:solidFill>
                  <a:srgbClr val="330099"/>
                </a:solidFill>
              </a:rPr>
              <a:t> Zaštite </a:t>
            </a:r>
            <a:r>
              <a:rPr lang="en-US" b="1" baseline="0" dirty="0" smtClean="0">
                <a:solidFill>
                  <a:srgbClr val="330099"/>
                </a:solidFill>
              </a:rPr>
              <a:t>n</a:t>
            </a:r>
            <a:r>
              <a:rPr lang="sr-Latn-RS" b="1" baseline="0" dirty="0" smtClean="0">
                <a:solidFill>
                  <a:srgbClr val="330099"/>
                </a:solidFill>
              </a:rPr>
              <a:t>a </a:t>
            </a:r>
            <a:r>
              <a:rPr lang="en-US" b="1" baseline="0" dirty="0" smtClean="0">
                <a:solidFill>
                  <a:srgbClr val="330099"/>
                </a:solidFill>
              </a:rPr>
              <a:t>r</a:t>
            </a:r>
            <a:r>
              <a:rPr lang="sr-Latn-RS" b="1" baseline="0" dirty="0" smtClean="0">
                <a:solidFill>
                  <a:srgbClr val="330099"/>
                </a:solidFill>
              </a:rPr>
              <a:t>adu </a:t>
            </a:r>
            <a:endParaRPr lang="sr-Latn-RS" b="1" dirty="0" smtClean="0">
              <a:solidFill>
                <a:srgbClr val="330099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838200" y="1619250"/>
            <a:ext cx="1588" cy="13525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5200"/>
            <a:ext cx="7772400" cy="6858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algn="ctr">
              <a:spcBef>
                <a:spcPct val="20000"/>
              </a:spcBef>
              <a:buClr>
                <a:srgbClr val="FF0000"/>
              </a:buCl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7620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665E16F-616C-498A-9F90-E033FC3C0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77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33AC-7357-42C9-B600-FC7963A11C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5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B0FB-B84C-4C85-B36C-A95724277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6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28"/>
            <a:ext cx="8229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FE50-2223-4EBA-97FA-364FD51D1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99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31827-AC03-4A4F-AA6E-31C75F1A00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7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08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08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BD4B1-5A41-4F32-B7C0-0254A97F8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41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A9FE-5789-46C9-861A-E2568F569B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6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8D8F3-81D8-4953-BD11-BA0FF41AD5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35F1B-FF6D-4272-ADDC-E0489DC074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43FF-6DDB-424A-8875-DF6B4237B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4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0428-9499-4C18-B0AD-CB737C331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6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7175" y="304800"/>
            <a:ext cx="8610600" cy="533400"/>
          </a:xfrm>
          <a:prstGeom prst="rect">
            <a:avLst/>
          </a:prstGeom>
          <a:solidFill>
            <a:srgbClr val="CCCCCC">
              <a:alpha val="4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sz="2800">
              <a:solidFill>
                <a:srgbClr val="330099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3429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342900" marR="0" lvl="3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342900" marR="0" lvl="4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33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Serbia and Montenegro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fld id="{D2D420C2-06FB-4C05-B14D-A82AD4091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304800"/>
            <a:ext cx="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3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Tx/>
        <a:buChar char="•"/>
        <a:tabLst/>
        <a:defRPr sz="2000">
          <a:solidFill>
            <a:srgbClr val="330099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–"/>
        <a:tabLst/>
        <a:defRPr sz="1800">
          <a:solidFill>
            <a:srgbClr val="330099"/>
          </a:solidFill>
          <a:latin typeface="+mn-lt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Tx/>
        <a:buChar char="•"/>
        <a:tabLst/>
        <a:defRPr sz="1600">
          <a:solidFill>
            <a:srgbClr val="330099"/>
          </a:solidFill>
          <a:latin typeface="+mn-lt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–"/>
        <a:tabLst/>
        <a:defRPr sz="1400">
          <a:solidFill>
            <a:srgbClr val="330099"/>
          </a:solidFill>
          <a:latin typeface="+mn-lt"/>
        </a:defRPr>
      </a:lvl4pPr>
      <a:lvl5pPr marL="20574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»"/>
        <a:tabLst/>
        <a:defRPr sz="1200">
          <a:solidFill>
            <a:srgbClr val="3300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RAČUNARSKA TEHNIKA </a:t>
            </a:r>
            <a:br>
              <a:rPr lang="en-US" dirty="0"/>
            </a:br>
            <a:r>
              <a:rPr lang="en-US" dirty="0" err="1"/>
              <a:t>Aritmetičke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 smtClean="0"/>
              <a:t>računara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89390"/>
            <a:ext cx="6400800" cy="7620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err="1" smtClean="0"/>
              <a:t>Predavanje</a:t>
            </a:r>
            <a:r>
              <a:rPr lang="en-US" b="1" dirty="0" smtClean="0"/>
              <a:t> </a:t>
            </a:r>
            <a:r>
              <a:rPr lang="en-US" b="1" dirty="0"/>
              <a:t>2:</a:t>
            </a:r>
            <a:r>
              <a:rPr lang="en-US" dirty="0"/>
              <a:t> </a:t>
            </a:r>
            <a:r>
              <a:rPr lang="en-US" dirty="0" err="1"/>
              <a:t>Označeni</a:t>
            </a:r>
            <a:r>
              <a:rPr lang="en-US" dirty="0"/>
              <a:t> </a:t>
            </a:r>
            <a:r>
              <a:rPr lang="en-US" dirty="0" err="1"/>
              <a:t>brojevi</a:t>
            </a:r>
            <a:r>
              <a:rPr lang="en-US" dirty="0"/>
              <a:t>, </a:t>
            </a:r>
            <a:r>
              <a:rPr lang="en-US" dirty="0" err="1"/>
              <a:t>aritmetičke</a:t>
            </a:r>
            <a:r>
              <a:rPr lang="en-US" dirty="0"/>
              <a:t> </a:t>
            </a:r>
            <a:r>
              <a:rPr lang="en-US" dirty="0" err="1"/>
              <a:t>operacije</a:t>
            </a:r>
            <a:endParaRPr lang="en-US" dirty="0"/>
          </a:p>
          <a:p>
            <a:r>
              <a:rPr lang="en-US" dirty="0" err="1"/>
              <a:t>Registrovanje</a:t>
            </a:r>
            <a:r>
              <a:rPr lang="en-US" dirty="0"/>
              <a:t> </a:t>
            </a:r>
            <a:r>
              <a:rPr lang="en-US" dirty="0" err="1"/>
              <a:t>brojeva</a:t>
            </a:r>
            <a:r>
              <a:rPr lang="en-US" dirty="0"/>
              <a:t>, </a:t>
            </a:r>
            <a:r>
              <a:rPr lang="en-US" dirty="0" err="1"/>
              <a:t>tipovi</a:t>
            </a:r>
            <a:r>
              <a:rPr lang="en-US" dirty="0"/>
              <a:t> </a:t>
            </a:r>
            <a:r>
              <a:rPr lang="en-US" dirty="0" err="1" smtClean="0"/>
              <a:t>podataka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Pitanja za proveru znanja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Označeni brojevi. Prikazivanje broja pomoću znaka i apsolutne </a:t>
            </a:r>
            <a:r>
              <a:rPr lang="en-US" smtClean="0"/>
              <a:t>vrednosti</a:t>
            </a:r>
            <a:endParaRPr lang="sr-Latn-RS" smtClean="0"/>
          </a:p>
          <a:p>
            <a:pPr lvl="2"/>
            <a:endParaRPr lang="en-US"/>
          </a:p>
          <a:p>
            <a:r>
              <a:rPr lang="en-US"/>
              <a:t>Nepotpuni i potpuni komplement </a:t>
            </a:r>
            <a:r>
              <a:rPr lang="en-US" smtClean="0"/>
              <a:t>broja</a:t>
            </a:r>
            <a:endParaRPr lang="sr-Latn-RS" smtClean="0"/>
          </a:p>
          <a:p>
            <a:pPr lvl="2"/>
            <a:endParaRPr lang="en-US"/>
          </a:p>
          <a:p>
            <a:r>
              <a:rPr lang="en-US"/>
              <a:t>Množenje i deljenje pomeranjem sadržaja </a:t>
            </a:r>
            <a:r>
              <a:rPr lang="en-US" smtClean="0"/>
              <a:t>registra</a:t>
            </a:r>
            <a:endParaRPr lang="sr-Latn-RS" smtClean="0"/>
          </a:p>
          <a:p>
            <a:pPr lvl="2"/>
            <a:endParaRPr lang="en-US"/>
          </a:p>
          <a:p>
            <a:r>
              <a:rPr lang="en-US"/>
              <a:t>Registrovanje brojeva u nepokretnoj </a:t>
            </a:r>
            <a:r>
              <a:rPr lang="en-US" smtClean="0"/>
              <a:t>zapeti</a:t>
            </a:r>
            <a:endParaRPr lang="sr-Latn-RS" smtClean="0"/>
          </a:p>
          <a:p>
            <a:pPr lvl="2"/>
            <a:endParaRPr lang="en-US"/>
          </a:p>
          <a:p>
            <a:r>
              <a:rPr lang="en-US"/>
              <a:t>Registrovanje brojeva u pokretnoj </a:t>
            </a:r>
            <a:r>
              <a:rPr lang="en-US" smtClean="0"/>
              <a:t>zapeti</a:t>
            </a:r>
            <a:endParaRPr lang="sr-Latn-RS" smtClean="0"/>
          </a:p>
          <a:p>
            <a:pPr lvl="2"/>
            <a:endParaRPr lang="en-US"/>
          </a:p>
          <a:p>
            <a:r>
              <a:rPr lang="en-US"/>
              <a:t>Tumačenje sadržaja registra i tipovi </a:t>
            </a:r>
            <a:r>
              <a:rPr lang="en-US" smtClean="0"/>
              <a:t>podataka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Označeni brojevi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28"/>
            <a:ext cx="3640015" cy="574383"/>
          </a:xfrm>
        </p:spPr>
        <p:txBody>
          <a:bodyPr/>
          <a:lstStyle/>
          <a:p>
            <a:r>
              <a:rPr lang="sr-Latn-CS"/>
              <a:t>Apsolutna vrednost broja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55477" y="1353762"/>
            <a:ext cx="4589585" cy="738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20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800">
                <a:solidFill>
                  <a:srgbClr val="330099"/>
                </a:solidFill>
                <a:latin typeface="+mn-lt"/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600">
                <a:solidFill>
                  <a:srgbClr val="330099"/>
                </a:solidFill>
                <a:latin typeface="+mn-lt"/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400">
                <a:solidFill>
                  <a:srgbClr val="330099"/>
                </a:solidFill>
                <a:latin typeface="+mn-lt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1200">
                <a:solidFill>
                  <a:srgbClr val="33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9pPr>
          </a:lstStyle>
          <a:p>
            <a:r>
              <a:rPr lang="sr-Latn-CS"/>
              <a:t>Prikazivanje broja pomoću znaka i apsolutne vrednosti (</a:t>
            </a:r>
            <a:r>
              <a:rPr lang="sr-Latn-CS" i="1"/>
              <a:t>ZA</a:t>
            </a:r>
            <a:r>
              <a:rPr lang="sr-Latn-CS"/>
              <a:t> u indeksu)</a:t>
            </a:r>
            <a:endParaRPr lang="en-US" kern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888021"/>
              </p:ext>
            </p:extLst>
          </p:nvPr>
        </p:nvGraphicFramePr>
        <p:xfrm>
          <a:off x="972038" y="2030795"/>
          <a:ext cx="19304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" name="Equation" r:id="rId3" imgW="1040948" imgH="431613" progId="Equation.3">
                  <p:embed/>
                </p:oleObj>
              </mc:Choice>
              <mc:Fallback>
                <p:oleObj name="Equation" r:id="rId3" imgW="104094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038" y="2030795"/>
                        <a:ext cx="19304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718873"/>
              </p:ext>
            </p:extLst>
          </p:nvPr>
        </p:nvGraphicFramePr>
        <p:xfrm>
          <a:off x="4658150" y="2142123"/>
          <a:ext cx="39131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" name="Equation" r:id="rId5" imgW="2286000" imgH="203200" progId="Equation.3">
                  <p:embed/>
                </p:oleObj>
              </mc:Choice>
              <mc:Fallback>
                <p:oleObj name="Equation" r:id="rId5" imgW="2286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8150" y="2142123"/>
                        <a:ext cx="3913188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627103"/>
              </p:ext>
            </p:extLst>
          </p:nvPr>
        </p:nvGraphicFramePr>
        <p:xfrm>
          <a:off x="4658150" y="2612023"/>
          <a:ext cx="3938588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" name="Equation" r:id="rId7" imgW="2286000" imgH="203200" progId="Equation.3">
                  <p:embed/>
                </p:oleObj>
              </mc:Choice>
              <mc:Fallback>
                <p:oleObj name="Equation" r:id="rId7" imgW="2286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8150" y="2612023"/>
                        <a:ext cx="3938588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199" y="3366858"/>
            <a:ext cx="8229601" cy="574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20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800">
                <a:solidFill>
                  <a:srgbClr val="330099"/>
                </a:solidFill>
                <a:latin typeface="+mn-lt"/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600">
                <a:solidFill>
                  <a:srgbClr val="330099"/>
                </a:solidFill>
                <a:latin typeface="+mn-lt"/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400">
                <a:solidFill>
                  <a:srgbClr val="330099"/>
                </a:solidFill>
                <a:latin typeface="+mn-lt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1200">
                <a:solidFill>
                  <a:srgbClr val="33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9pPr>
          </a:lstStyle>
          <a:p>
            <a:r>
              <a:rPr lang="pt-BR" kern="0"/>
              <a:t>Umesto “+” i “-” koristi se najveća i najmanja cifra brojnog sistema</a:t>
            </a:r>
            <a:endParaRPr lang="en-US" kern="0"/>
          </a:p>
        </p:txBody>
      </p:sp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901040"/>
              </p:ext>
            </p:extLst>
          </p:nvPr>
        </p:nvGraphicFramePr>
        <p:xfrm>
          <a:off x="972038" y="4016808"/>
          <a:ext cx="52054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" name="Equation" r:id="rId9" imgW="2425700" imgH="203200" progId="Equation.3">
                  <p:embed/>
                </p:oleObj>
              </mc:Choice>
              <mc:Fallback>
                <p:oleObj name="Equation" r:id="rId9" imgW="242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038" y="4016808"/>
                        <a:ext cx="520541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817056"/>
              </p:ext>
            </p:extLst>
          </p:nvPr>
        </p:nvGraphicFramePr>
        <p:xfrm>
          <a:off x="6344626" y="3880900"/>
          <a:ext cx="23685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" name="Equation" r:id="rId11" imgW="1333500" imgH="431800" progId="Equation.3">
                  <p:embed/>
                </p:oleObj>
              </mc:Choice>
              <mc:Fallback>
                <p:oleObj name="Equation" r:id="rId11" imgW="1333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4626" y="3880900"/>
                        <a:ext cx="23685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57199" y="4939385"/>
            <a:ext cx="7710855" cy="574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20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800">
                <a:solidFill>
                  <a:srgbClr val="330099"/>
                </a:solidFill>
                <a:latin typeface="+mn-lt"/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600">
                <a:solidFill>
                  <a:srgbClr val="330099"/>
                </a:solidFill>
                <a:latin typeface="+mn-lt"/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400">
                <a:solidFill>
                  <a:srgbClr val="330099"/>
                </a:solidFill>
                <a:latin typeface="+mn-lt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1200">
                <a:solidFill>
                  <a:srgbClr val="33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9pPr>
          </a:lstStyle>
          <a:p>
            <a:r>
              <a:rPr lang="pt-BR" kern="0"/>
              <a:t>Prikazivanje brojeva pomoću znaka i aps. vrednosti (opšti oblik)</a:t>
            </a:r>
            <a:endParaRPr lang="en-US" kern="0"/>
          </a:p>
        </p:txBody>
      </p:sp>
      <p:graphicFrame>
        <p:nvGraphicFramePr>
          <p:cNvPr id="1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679548"/>
              </p:ext>
            </p:extLst>
          </p:nvPr>
        </p:nvGraphicFramePr>
        <p:xfrm>
          <a:off x="972038" y="5443432"/>
          <a:ext cx="37480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" name="Equation" r:id="rId13" imgW="2044700" imgH="508000" progId="Equation.3">
                  <p:embed/>
                </p:oleObj>
              </mc:Choice>
              <mc:Fallback>
                <p:oleObj name="Equation" r:id="rId13" imgW="20447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038" y="5443432"/>
                        <a:ext cx="3748088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72099" y="5686988"/>
            <a:ext cx="208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/>
              <a:t>N - brojna osnova,</a:t>
            </a:r>
          </a:p>
          <a:p>
            <a:r>
              <a:rPr lang="pt-BR" sz="1400" smtClean="0"/>
              <a:t>n </a:t>
            </a:r>
            <a:r>
              <a:rPr lang="pt-BR" sz="1400"/>
              <a:t>- težina najveće </a:t>
            </a:r>
            <a:r>
              <a:rPr lang="pt-BR" sz="1400" smtClean="0"/>
              <a:t>cifre</a:t>
            </a:r>
            <a:endParaRPr lang="pt-BR" sz="1400"/>
          </a:p>
        </p:txBody>
      </p:sp>
    </p:spTree>
    <p:extLst>
      <p:ext uri="{BB962C8B-B14F-4D97-AF65-F5344CB8AC3E}">
        <p14:creationId xmlns:p14="http://schemas.microsoft.com/office/powerpoint/2010/main" val="42124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Označeni brojevi</a:t>
            </a:r>
            <a:r>
              <a:rPr lang="sr-Latn-RS" smtClean="0"/>
              <a:t> – </a:t>
            </a:r>
            <a:r>
              <a:rPr lang="en-US" smtClean="0"/>
              <a:t>Nepotpuni komplement</a:t>
            </a:r>
            <a:r>
              <a:rPr lang="en-US"/>
              <a:t> (NK)</a:t>
            </a:r>
            <a:r>
              <a:rPr lang="en-US" smtClean="0"/>
              <a:t> </a:t>
            </a:r>
            <a:r>
              <a:rPr lang="en-US"/>
              <a:t>broja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Nepotpuni</a:t>
            </a:r>
            <a:r>
              <a:rPr lang="en-US" dirty="0"/>
              <a:t> </a:t>
            </a:r>
            <a:r>
              <a:rPr lang="en-US" dirty="0" err="1"/>
              <a:t>komplement</a:t>
            </a:r>
            <a:r>
              <a:rPr lang="en-US" dirty="0"/>
              <a:t> (NK) </a:t>
            </a:r>
            <a:r>
              <a:rPr lang="en-US" dirty="0" err="1" smtClean="0"/>
              <a:t>broja</a:t>
            </a:r>
            <a:endParaRPr lang="sr-Latn-RS" dirty="0" smtClean="0"/>
          </a:p>
          <a:p>
            <a:pPr lvl="1"/>
            <a:r>
              <a:rPr lang="sr-Latn-RS" dirty="0" smtClean="0"/>
              <a:t>S</a:t>
            </a:r>
            <a:r>
              <a:rPr lang="en-US" dirty="0" err="1" smtClean="0"/>
              <a:t>vaka</a:t>
            </a:r>
            <a:r>
              <a:rPr lang="en-US" dirty="0" smtClean="0"/>
              <a:t> </a:t>
            </a:r>
            <a:r>
              <a:rPr lang="en-US" dirty="0" err="1"/>
              <a:t>cifra</a:t>
            </a:r>
            <a:r>
              <a:rPr lang="en-US" dirty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sr-Latn-RS" dirty="0" smtClean="0"/>
              <a:t>se</a:t>
            </a:r>
            <a:r>
              <a:rPr lang="en-US" dirty="0" smtClean="0"/>
              <a:t> </a:t>
            </a:r>
            <a:r>
              <a:rPr lang="en-US" dirty="0" err="1" smtClean="0"/>
              <a:t>zameni</a:t>
            </a:r>
            <a:r>
              <a:rPr lang="sr-Latn-RS" dirty="0" smtClean="0"/>
              <a:t> </a:t>
            </a:r>
            <a:r>
              <a:rPr lang="en-US" dirty="0" err="1" smtClean="0"/>
              <a:t>dopunom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u="sng" dirty="0" err="1"/>
              <a:t>najveće</a:t>
            </a:r>
            <a:r>
              <a:rPr lang="en-US" dirty="0"/>
              <a:t> </a:t>
            </a:r>
            <a:r>
              <a:rPr lang="en-US" dirty="0" err="1"/>
              <a:t>cifre</a:t>
            </a:r>
            <a:r>
              <a:rPr lang="en-US" dirty="0"/>
              <a:t> </a:t>
            </a:r>
            <a:r>
              <a:rPr lang="en-US" dirty="0" err="1"/>
              <a:t>brojnog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endParaRPr lang="sr-Latn-RS" dirty="0" smtClean="0"/>
          </a:p>
          <a:p>
            <a:pPr lvl="1"/>
            <a:r>
              <a:rPr lang="sr-Latn-RS" dirty="0" smtClean="0"/>
              <a:t>Z</a:t>
            </a:r>
            <a:r>
              <a:rPr lang="en-US" dirty="0" err="1" smtClean="0"/>
              <a:t>nak</a:t>
            </a:r>
            <a:r>
              <a:rPr lang="en-US" dirty="0" smtClean="0"/>
              <a:t> </a:t>
            </a:r>
            <a:r>
              <a:rPr lang="sr-Latn-RS" dirty="0" smtClean="0"/>
              <a:t>"</a:t>
            </a:r>
            <a:r>
              <a:rPr lang="en-US" dirty="0" smtClean="0"/>
              <a:t>-</a:t>
            </a:r>
            <a:r>
              <a:rPr lang="sr-Latn-RS" dirty="0" smtClean="0"/>
              <a:t>"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zamenjuje</a:t>
            </a:r>
            <a:r>
              <a:rPr lang="en-US" dirty="0"/>
              <a:t> </a:t>
            </a:r>
            <a:r>
              <a:rPr lang="en-US" dirty="0" err="1"/>
              <a:t>najvećom</a:t>
            </a:r>
            <a:r>
              <a:rPr lang="en-US" dirty="0"/>
              <a:t> </a:t>
            </a:r>
            <a:r>
              <a:rPr lang="en-US" dirty="0" err="1"/>
              <a:t>cifrom</a:t>
            </a:r>
            <a:r>
              <a:rPr lang="en-US" dirty="0"/>
              <a:t> </a:t>
            </a:r>
            <a:r>
              <a:rPr lang="sr-Latn-RS" dirty="0" smtClean="0"/>
              <a:t>brojnog sistema</a:t>
            </a:r>
          </a:p>
          <a:p>
            <a:pPr lvl="1"/>
            <a:endParaRPr lang="sr-Latn-RS" dirty="0"/>
          </a:p>
          <a:p>
            <a:pPr lvl="1"/>
            <a:endParaRPr lang="sr-Latn-RS" dirty="0" smtClean="0"/>
          </a:p>
          <a:p>
            <a:pPr lvl="1"/>
            <a:endParaRPr lang="sr-Latn-RS" dirty="0"/>
          </a:p>
          <a:p>
            <a:pPr lvl="1"/>
            <a:endParaRPr lang="sr-Latn-RS" dirty="0" smtClean="0"/>
          </a:p>
          <a:p>
            <a:endParaRPr lang="sr-Latn-CS" dirty="0" smtClean="0"/>
          </a:p>
          <a:p>
            <a:r>
              <a:rPr lang="sr-Latn-CS" dirty="0" smtClean="0"/>
              <a:t>Nedostatak</a:t>
            </a:r>
            <a:r>
              <a:rPr lang="sr-Latn-CS" dirty="0"/>
              <a:t>: 0 - “nula” se može prikazati na dva </a:t>
            </a:r>
            <a:r>
              <a:rPr lang="sr-Latn-CS" dirty="0" smtClean="0"/>
              <a:t>načina</a:t>
            </a:r>
          </a:p>
          <a:p>
            <a:endParaRPr lang="sr-Latn-CS" dirty="0" smtClean="0"/>
          </a:p>
          <a:p>
            <a:r>
              <a:rPr lang="sr-Latn-RS" dirty="0" smtClean="0"/>
              <a:t>O</a:t>
            </a:r>
            <a:r>
              <a:rPr lang="en-GB" dirty="0" err="1" smtClean="0"/>
              <a:t>duzimanj</a:t>
            </a:r>
            <a:r>
              <a:rPr lang="sr-Latn-RS" dirty="0" smtClean="0"/>
              <a:t>e</a:t>
            </a:r>
            <a:r>
              <a:rPr lang="en-GB" dirty="0" smtClean="0"/>
              <a:t> </a:t>
            </a:r>
            <a:r>
              <a:rPr lang="en-GB" dirty="0" err="1" smtClean="0"/>
              <a:t>korišćenjem</a:t>
            </a:r>
            <a:r>
              <a:rPr lang="en-GB" dirty="0" smtClean="0"/>
              <a:t> </a:t>
            </a:r>
            <a:r>
              <a:rPr lang="en-GB" dirty="0" err="1"/>
              <a:t>sabiranja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sr-Latn-RS" dirty="0" smtClean="0"/>
              <a:t>NK</a:t>
            </a:r>
            <a:r>
              <a:rPr lang="en-GB" dirty="0" smtClean="0"/>
              <a:t> </a:t>
            </a:r>
            <a:r>
              <a:rPr lang="en-GB" dirty="0" err="1"/>
              <a:t>negativnog</a:t>
            </a:r>
            <a:r>
              <a:rPr lang="en-GB" dirty="0"/>
              <a:t> </a:t>
            </a:r>
            <a:r>
              <a:rPr lang="en-GB" dirty="0" err="1" smtClean="0"/>
              <a:t>broja</a:t>
            </a:r>
            <a:endParaRPr lang="sr-Latn-RS" dirty="0" smtClean="0"/>
          </a:p>
          <a:p>
            <a:pPr lvl="1"/>
            <a:r>
              <a:rPr lang="en-GB" dirty="0" err="1" smtClean="0"/>
              <a:t>Prenos</a:t>
            </a:r>
            <a:r>
              <a:rPr lang="en-GB" dirty="0" smtClean="0"/>
              <a:t> se </a:t>
            </a:r>
            <a:r>
              <a:rPr lang="en-GB" dirty="0" err="1" smtClean="0"/>
              <a:t>sabira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cifrom</a:t>
            </a:r>
            <a:r>
              <a:rPr lang="en-GB" dirty="0" smtClean="0"/>
              <a:t> </a:t>
            </a:r>
            <a:r>
              <a:rPr lang="en-GB" dirty="0" err="1" smtClean="0"/>
              <a:t>najmanje</a:t>
            </a:r>
            <a:r>
              <a:rPr lang="en-GB" dirty="0" smtClean="0"/>
              <a:t> </a:t>
            </a:r>
            <a:r>
              <a:rPr lang="en-GB" dirty="0" err="1" smtClean="0"/>
              <a:t>težine</a:t>
            </a:r>
            <a:r>
              <a:rPr lang="en-GB" dirty="0" smtClean="0"/>
              <a:t> </a:t>
            </a:r>
            <a:r>
              <a:rPr lang="en-GB" dirty="0" err="1" smtClean="0"/>
              <a:t>rezultata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001460"/>
              </p:ext>
            </p:extLst>
          </p:nvPr>
        </p:nvGraphicFramePr>
        <p:xfrm>
          <a:off x="1445846" y="2591655"/>
          <a:ext cx="381793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3" imgW="1803400" imgH="520700" progId="Equation.3">
                  <p:embed/>
                </p:oleObj>
              </mc:Choice>
              <mc:Fallback>
                <p:oleObj name="Equation" r:id="rId3" imgW="18034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846" y="2591655"/>
                        <a:ext cx="3817938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6085681" y="2824114"/>
            <a:ext cx="2073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/>
              <a:t>N - brojna </a:t>
            </a:r>
            <a:r>
              <a:rPr lang="pt-BR" sz="1400" smtClean="0"/>
              <a:t>osnova</a:t>
            </a:r>
            <a:endParaRPr lang="pt-BR" sz="1400"/>
          </a:p>
          <a:p>
            <a:r>
              <a:rPr lang="pt-BR" sz="1400"/>
              <a:t>n - težina najveće cifre</a:t>
            </a:r>
          </a:p>
        </p:txBody>
      </p:sp>
    </p:spTree>
    <p:extLst>
      <p:ext uri="{BB962C8B-B14F-4D97-AF65-F5344CB8AC3E}">
        <p14:creationId xmlns:p14="http://schemas.microsoft.com/office/powerpoint/2010/main" val="187008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Označeni brojevi</a:t>
            </a:r>
            <a:r>
              <a:rPr lang="sr-Latn-RS" smtClean="0"/>
              <a:t> – </a:t>
            </a:r>
            <a:r>
              <a:rPr lang="en-US" smtClean="0"/>
              <a:t>Potpuni komplement </a:t>
            </a:r>
            <a:r>
              <a:rPr lang="en-US"/>
              <a:t>(PK) </a:t>
            </a:r>
            <a:r>
              <a:rPr lang="en-US" smtClean="0"/>
              <a:t>broja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Potpuni komplement (PK) negativnog </a:t>
            </a:r>
            <a:r>
              <a:rPr lang="en-US" smtClean="0"/>
              <a:t>broja</a:t>
            </a:r>
            <a:endParaRPr lang="sr-Latn-RS" smtClean="0"/>
          </a:p>
          <a:p>
            <a:pPr lvl="1"/>
            <a:r>
              <a:rPr lang="sr-Latn-RS" smtClean="0"/>
              <a:t>D</a:t>
            </a:r>
            <a:r>
              <a:rPr lang="en-US" smtClean="0"/>
              <a:t>obija </a:t>
            </a:r>
            <a:r>
              <a:rPr lang="sr-Latn-RS" smtClean="0"/>
              <a:t>se </a:t>
            </a:r>
            <a:r>
              <a:rPr lang="en-US" smtClean="0"/>
              <a:t>dodavanjem '1' </a:t>
            </a:r>
            <a:r>
              <a:rPr lang="en-US"/>
              <a:t>na poziciju cifre </a:t>
            </a:r>
            <a:r>
              <a:rPr lang="en-US" u="sng"/>
              <a:t>najmanje</a:t>
            </a:r>
            <a:r>
              <a:rPr lang="en-US"/>
              <a:t> </a:t>
            </a:r>
            <a:r>
              <a:rPr lang="en-US" smtClean="0"/>
              <a:t>težine</a:t>
            </a:r>
            <a:r>
              <a:rPr lang="sr-Latn-RS" smtClean="0"/>
              <a:t> NK</a:t>
            </a:r>
            <a:r>
              <a:rPr lang="en-US" smtClean="0"/>
              <a:t> broja</a:t>
            </a:r>
            <a:endParaRPr lang="sr-Latn-RS" smtClean="0"/>
          </a:p>
          <a:p>
            <a:endParaRPr lang="sr-Latn-RS"/>
          </a:p>
          <a:p>
            <a:endParaRPr lang="sr-Latn-RS" smtClean="0"/>
          </a:p>
          <a:p>
            <a:endParaRPr lang="sr-Latn-RS"/>
          </a:p>
          <a:p>
            <a:endParaRPr lang="sr-Latn-RS" smtClean="0"/>
          </a:p>
          <a:p>
            <a:endParaRPr lang="sr-Latn-RS"/>
          </a:p>
          <a:p>
            <a:r>
              <a:rPr lang="sr-Latn-RS" smtClean="0"/>
              <a:t>O</a:t>
            </a:r>
            <a:r>
              <a:rPr lang="en-US" smtClean="0"/>
              <a:t>duzimanje korišćenjem </a:t>
            </a:r>
            <a:r>
              <a:rPr lang="en-US"/>
              <a:t>sabiranja sa </a:t>
            </a:r>
            <a:r>
              <a:rPr lang="sr-Latn-RS" smtClean="0"/>
              <a:t>PK </a:t>
            </a:r>
            <a:r>
              <a:rPr lang="en-US" smtClean="0"/>
              <a:t>negativnog </a:t>
            </a:r>
            <a:r>
              <a:rPr lang="en-US"/>
              <a:t>broja </a:t>
            </a:r>
          </a:p>
          <a:p>
            <a:pPr lvl="1"/>
            <a:r>
              <a:rPr lang="en-US" smtClean="0"/>
              <a:t>Prenos se odbacuje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37108"/>
              </p:ext>
            </p:extLst>
          </p:nvPr>
        </p:nvGraphicFramePr>
        <p:xfrm>
          <a:off x="1584569" y="2295649"/>
          <a:ext cx="33623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3" imgW="1574800" imgH="520700" progId="Equation.3">
                  <p:embed/>
                </p:oleObj>
              </mc:Choice>
              <mc:Fallback>
                <p:oleObj name="Equation" r:id="rId3" imgW="15748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569" y="2295649"/>
                        <a:ext cx="3362325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800571" y="2594426"/>
            <a:ext cx="2073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/>
              <a:t>N - brojna </a:t>
            </a:r>
            <a:r>
              <a:rPr lang="pt-BR" sz="1400" smtClean="0"/>
              <a:t>osnova</a:t>
            </a:r>
            <a:endParaRPr lang="pt-BR" sz="1400"/>
          </a:p>
          <a:p>
            <a:r>
              <a:rPr lang="pt-BR" sz="1400"/>
              <a:t>n - težina najveće cifre</a:t>
            </a:r>
          </a:p>
        </p:txBody>
      </p:sp>
    </p:spTree>
    <p:extLst>
      <p:ext uri="{BB962C8B-B14F-4D97-AF65-F5344CB8AC3E}">
        <p14:creationId xmlns:p14="http://schemas.microsoft.com/office/powerpoint/2010/main" val="105833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Aritmetičke operacije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28"/>
            <a:ext cx="8229600" cy="5129103"/>
          </a:xfrm>
        </p:spPr>
        <p:txBody>
          <a:bodyPr/>
          <a:lstStyle/>
          <a:p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suštini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 smtClean="0"/>
              <a:t>sisteme</a:t>
            </a:r>
            <a:endParaRPr lang="sr-Latn-RS" dirty="0" smtClean="0"/>
          </a:p>
          <a:p>
            <a:pPr lvl="1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zbir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cifre</a:t>
            </a:r>
            <a:r>
              <a:rPr lang="en-US" dirty="0" smtClean="0"/>
              <a:t> </a:t>
            </a:r>
            <a:r>
              <a:rPr lang="en-US" dirty="0" err="1" smtClean="0"/>
              <a:t>postane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od </a:t>
            </a:r>
            <a:r>
              <a:rPr lang="en-US" dirty="0" err="1" smtClean="0"/>
              <a:t>najveće</a:t>
            </a:r>
            <a:r>
              <a:rPr lang="en-US" dirty="0" smtClean="0"/>
              <a:t> </a:t>
            </a:r>
            <a:r>
              <a:rPr lang="en-US" dirty="0" err="1" smtClean="0"/>
              <a:t>cifre</a:t>
            </a:r>
            <a:r>
              <a:rPr lang="en-US" dirty="0" smtClean="0"/>
              <a:t> </a:t>
            </a:r>
            <a:r>
              <a:rPr lang="en-US" dirty="0" err="1" smtClean="0"/>
              <a:t>brojnog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prenosa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poziciju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težine</a:t>
            </a:r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r>
              <a:rPr lang="en-US" dirty="0" err="1"/>
              <a:t>Aritmetičke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sr-Latn-RS" dirty="0" smtClean="0"/>
              <a:t>u </a:t>
            </a:r>
            <a:r>
              <a:rPr lang="en-US" dirty="0" err="1" smtClean="0"/>
              <a:t>računaru</a:t>
            </a:r>
            <a:endParaRPr lang="sr-Latn-R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Množenje</a:t>
            </a:r>
            <a:r>
              <a:rPr lang="en-US" dirty="0" smtClean="0"/>
              <a:t> </a:t>
            </a:r>
            <a:r>
              <a:rPr lang="en-US" dirty="0" err="1"/>
              <a:t>brojnom</a:t>
            </a:r>
            <a:r>
              <a:rPr lang="en-US" dirty="0"/>
              <a:t> </a:t>
            </a:r>
            <a:r>
              <a:rPr lang="en-US" dirty="0" err="1" smtClean="0"/>
              <a:t>osnovom</a:t>
            </a:r>
            <a:endParaRPr lang="sr-Latn-RS" dirty="0" smtClean="0"/>
          </a:p>
          <a:p>
            <a:pPr lvl="2"/>
            <a:r>
              <a:rPr lang="sr-Latn-RS" dirty="0" smtClean="0"/>
              <a:t>P</a:t>
            </a:r>
            <a:r>
              <a:rPr lang="en-US" dirty="0" err="1" smtClean="0"/>
              <a:t>omeranjem</a:t>
            </a:r>
            <a:r>
              <a:rPr lang="en-US" dirty="0" smtClean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ćelija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mesto</a:t>
            </a:r>
            <a:r>
              <a:rPr lang="en-US" dirty="0"/>
              <a:t> </a:t>
            </a:r>
            <a:r>
              <a:rPr lang="en-US" u="sng" dirty="0"/>
              <a:t>u </a:t>
            </a:r>
            <a:r>
              <a:rPr lang="en-US" dirty="0" err="1" smtClean="0"/>
              <a:t>levo</a:t>
            </a:r>
            <a:r>
              <a:rPr lang="sr-Latn-RS" dirty="0"/>
              <a:t> (</a:t>
            </a:r>
            <a:r>
              <a:rPr lang="en-US" dirty="0" smtClean="0"/>
              <a:t>S</a:t>
            </a:r>
            <a:r>
              <a:rPr lang="sr-Latn-RS" dirty="0" smtClean="0"/>
              <a:t>h</a:t>
            </a:r>
            <a:r>
              <a:rPr lang="en-US" dirty="0" err="1" smtClean="0"/>
              <a:t>ift</a:t>
            </a:r>
            <a:r>
              <a:rPr lang="en-US" dirty="0" smtClean="0"/>
              <a:t> Left</a:t>
            </a:r>
            <a:r>
              <a:rPr lang="sr-Latn-RS" dirty="0" smtClean="0"/>
              <a:t>)</a:t>
            </a:r>
          </a:p>
          <a:p>
            <a:pPr lvl="1"/>
            <a:r>
              <a:rPr lang="en-US" dirty="0" err="1" smtClean="0"/>
              <a:t>Deljenje</a:t>
            </a:r>
            <a:r>
              <a:rPr lang="en-US" dirty="0" smtClean="0"/>
              <a:t> </a:t>
            </a:r>
            <a:r>
              <a:rPr lang="en-US" dirty="0" err="1"/>
              <a:t>brojnom</a:t>
            </a:r>
            <a:r>
              <a:rPr lang="en-US" dirty="0"/>
              <a:t> </a:t>
            </a:r>
            <a:r>
              <a:rPr lang="en-US" dirty="0" err="1" smtClean="0"/>
              <a:t>osnovom</a:t>
            </a:r>
            <a:endParaRPr lang="sr-Latn-RS" dirty="0" smtClean="0"/>
          </a:p>
          <a:p>
            <a:pPr lvl="2"/>
            <a:r>
              <a:rPr lang="sr-Latn-RS" dirty="0"/>
              <a:t>P</a:t>
            </a:r>
            <a:r>
              <a:rPr lang="en-US" dirty="0" err="1" smtClean="0"/>
              <a:t>omeranjem</a:t>
            </a:r>
            <a:r>
              <a:rPr lang="en-US" dirty="0" smtClean="0"/>
              <a:t> </a:t>
            </a:r>
            <a:r>
              <a:rPr lang="en-US" dirty="0" err="1" smtClean="0"/>
              <a:t>sadržaja</a:t>
            </a:r>
            <a:r>
              <a:rPr lang="en-US" dirty="0" smtClean="0"/>
              <a:t> </a:t>
            </a:r>
            <a:r>
              <a:rPr lang="en-US" dirty="0" err="1"/>
              <a:t>ćelija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mesto</a:t>
            </a:r>
            <a:r>
              <a:rPr lang="en-US" dirty="0"/>
              <a:t> </a:t>
            </a:r>
            <a:r>
              <a:rPr lang="en-US" u="sng" dirty="0"/>
              <a:t>u </a:t>
            </a:r>
            <a:r>
              <a:rPr lang="en-US" u="sng" dirty="0" err="1" smtClean="0"/>
              <a:t>desno</a:t>
            </a:r>
            <a:r>
              <a:rPr lang="sr-Latn-RS" dirty="0"/>
              <a:t> </a:t>
            </a:r>
            <a:r>
              <a:rPr lang="sr-Latn-RS" dirty="0" smtClean="0"/>
              <a:t>(</a:t>
            </a:r>
            <a:r>
              <a:rPr lang="en-US" dirty="0" smtClean="0"/>
              <a:t>S</a:t>
            </a:r>
            <a:r>
              <a:rPr lang="sr-Latn-RS" dirty="0" smtClean="0"/>
              <a:t>h</a:t>
            </a:r>
            <a:r>
              <a:rPr lang="en-US" dirty="0" err="1" smtClean="0"/>
              <a:t>ift</a:t>
            </a:r>
            <a:r>
              <a:rPr lang="en-US" dirty="0" smtClean="0"/>
              <a:t> </a:t>
            </a:r>
            <a:r>
              <a:rPr lang="sr-Latn-RS" dirty="0" err="1" smtClean="0"/>
              <a:t>Right</a:t>
            </a:r>
            <a:r>
              <a:rPr lang="sr-Latn-RS" dirty="0" smtClean="0"/>
              <a:t>)</a:t>
            </a:r>
          </a:p>
          <a:p>
            <a:pPr marL="914400" lvl="2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54343"/>
              </p:ext>
            </p:extLst>
          </p:nvPr>
        </p:nvGraphicFramePr>
        <p:xfrm>
          <a:off x="1327629" y="2453054"/>
          <a:ext cx="3446588" cy="1127760"/>
        </p:xfrm>
        <a:graphic>
          <a:graphicData uri="http://schemas.openxmlformats.org/drawingml/2006/table">
            <a:tbl>
              <a:tblPr/>
              <a:tblGrid>
                <a:gridCol w="861647"/>
                <a:gridCol w="861647"/>
                <a:gridCol w="861647"/>
                <a:gridCol w="861647"/>
              </a:tblGrid>
              <a:tr h="279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=10</a:t>
                      </a:r>
                      <a:endParaRPr kumimoji="0" lang="sr-Latn-C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=2</a:t>
                      </a:r>
                      <a:endParaRPr kumimoji="0" lang="sr-Latn-C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=8</a:t>
                      </a:r>
                      <a:endParaRPr kumimoji="0" lang="sr-Latn-C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sr-Latn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=16</a:t>
                      </a:r>
                      <a:endParaRPr kumimoji="0" lang="sr-Latn-C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(1)0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(1)0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(1)0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(1)0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062008" y="2664760"/>
            <a:ext cx="23059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00" smtClean="0"/>
              <a:t>Sve aritmetičke operacije se svode na sabiranje</a:t>
            </a:r>
            <a:endParaRPr lang="pt-BR" sz="1500"/>
          </a:p>
        </p:txBody>
      </p:sp>
    </p:spTree>
    <p:extLst>
      <p:ext uri="{BB962C8B-B14F-4D97-AF65-F5344CB8AC3E}">
        <p14:creationId xmlns:p14="http://schemas.microsoft.com/office/powerpoint/2010/main" val="34813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Predstavljanje (registrovanje) brojeva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50828"/>
            <a:ext cx="8528539" cy="4525963"/>
          </a:xfrm>
        </p:spPr>
        <p:txBody>
          <a:bodyPr/>
          <a:lstStyle/>
          <a:p>
            <a:r>
              <a:rPr lang="en-US" dirty="0" err="1"/>
              <a:t>Osnovni</a:t>
            </a:r>
            <a:r>
              <a:rPr lang="en-US" dirty="0"/>
              <a:t> element </a:t>
            </a:r>
            <a:r>
              <a:rPr lang="en-US" dirty="0" err="1"/>
              <a:t>predstavljanja</a:t>
            </a:r>
            <a:r>
              <a:rPr lang="en-US" dirty="0"/>
              <a:t>,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prikazivanja</a:t>
            </a:r>
            <a:r>
              <a:rPr lang="en-US" dirty="0"/>
              <a:t> </a:t>
            </a:r>
            <a:r>
              <a:rPr lang="en-US" dirty="0" err="1"/>
              <a:t>brojeva</a:t>
            </a:r>
            <a:r>
              <a:rPr lang="en-US" dirty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ćelija</a:t>
            </a:r>
            <a:endParaRPr lang="sr-Latn-R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Ćelije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grupišu</a:t>
            </a:r>
            <a:r>
              <a:rPr lang="en-US" dirty="0"/>
              <a:t> u </a:t>
            </a:r>
            <a:r>
              <a:rPr lang="en-US" dirty="0" err="1" smtClean="0">
                <a:solidFill>
                  <a:srgbClr val="FF0000"/>
                </a:solidFill>
              </a:rPr>
              <a:t>registar</a:t>
            </a:r>
            <a:endParaRPr lang="sr-Latn-RS" dirty="0" smtClean="0">
              <a:solidFill>
                <a:srgbClr val="FF0000"/>
              </a:solidFill>
            </a:endParaRPr>
          </a:p>
          <a:p>
            <a:pPr lvl="1"/>
            <a:r>
              <a:rPr lang="sr-Latn-RS" dirty="0" smtClean="0"/>
              <a:t>Optimalna </a:t>
            </a:r>
            <a:r>
              <a:rPr lang="sr-Latn-RS" dirty="0"/>
              <a:t>brojna osnove je e </a:t>
            </a:r>
            <a:r>
              <a:rPr lang="sr-Latn-RS" dirty="0" smtClean="0"/>
              <a:t>=</a:t>
            </a:r>
            <a:r>
              <a:rPr lang="sr-Latn-RS" dirty="0"/>
              <a:t> 2.731 ≈ </a:t>
            </a:r>
            <a:r>
              <a:rPr lang="sr-Latn-RS" dirty="0" smtClean="0"/>
              <a:t>3</a:t>
            </a:r>
          </a:p>
          <a:p>
            <a:pPr lvl="1"/>
            <a:endParaRPr lang="en-US" dirty="0"/>
          </a:p>
          <a:p>
            <a:r>
              <a:rPr lang="sr-Latn-RS" dirty="0" smtClean="0"/>
              <a:t>Osnovna </a:t>
            </a:r>
            <a:r>
              <a:rPr lang="sr-Latn-RS" dirty="0"/>
              <a:t>ćelija za registrovanje, čuvanje i obradu brojeva u binarnom brojnom sistemu je </a:t>
            </a:r>
            <a:r>
              <a:rPr lang="sr-Latn-RS" dirty="0" smtClean="0">
                <a:solidFill>
                  <a:srgbClr val="FF0000"/>
                </a:solidFill>
              </a:rPr>
              <a:t>bit</a:t>
            </a:r>
            <a:r>
              <a:rPr lang="sr-Latn-RS" dirty="0" smtClean="0"/>
              <a:t> </a:t>
            </a:r>
            <a:r>
              <a:rPr lang="sr-Latn-RS" dirty="0"/>
              <a:t>(</a:t>
            </a:r>
            <a:r>
              <a:rPr lang="sr-Latn-RS" dirty="0" err="1"/>
              <a:t>eng</a:t>
            </a:r>
            <a:r>
              <a:rPr lang="sr-Latn-RS" dirty="0"/>
              <a:t>. </a:t>
            </a:r>
            <a:r>
              <a:rPr lang="sr-Latn-RS" dirty="0" err="1"/>
              <a:t>BInary</a:t>
            </a:r>
            <a:r>
              <a:rPr lang="sr-Latn-RS" dirty="0"/>
              <a:t> </a:t>
            </a:r>
            <a:r>
              <a:rPr lang="sr-Latn-RS" dirty="0" err="1"/>
              <a:t>digiT</a:t>
            </a:r>
            <a:r>
              <a:rPr lang="sr-Latn-RS" dirty="0"/>
              <a:t>) </a:t>
            </a:r>
          </a:p>
          <a:p>
            <a:pPr lvl="1"/>
            <a:r>
              <a:rPr lang="sr-Latn-RS" dirty="0" smtClean="0"/>
              <a:t>Grupisanje bitova</a:t>
            </a:r>
          </a:p>
          <a:p>
            <a:pPr lvl="2"/>
            <a:r>
              <a:rPr lang="sr-Latn-RS" dirty="0" err="1" smtClean="0"/>
              <a:t>Tetrade</a:t>
            </a:r>
            <a:r>
              <a:rPr lang="sr-Latn-RS" dirty="0" smtClean="0"/>
              <a:t> </a:t>
            </a:r>
            <a:r>
              <a:rPr lang="sr-Latn-RS" dirty="0"/>
              <a:t>(</a:t>
            </a:r>
            <a:r>
              <a:rPr lang="sr-Latn-RS" dirty="0" err="1"/>
              <a:t>eng</a:t>
            </a:r>
            <a:r>
              <a:rPr lang="sr-Latn-RS" dirty="0"/>
              <a:t>. </a:t>
            </a:r>
            <a:r>
              <a:rPr lang="sr-Latn-RS" dirty="0" err="1"/>
              <a:t>nibble</a:t>
            </a:r>
            <a:r>
              <a:rPr lang="sr-Latn-RS" dirty="0" smtClean="0"/>
              <a:t>), na početku, 1 </a:t>
            </a:r>
            <a:r>
              <a:rPr lang="sr-Latn-RS" dirty="0" err="1" smtClean="0"/>
              <a:t>tetrada</a:t>
            </a:r>
            <a:r>
              <a:rPr lang="sr-Latn-RS" dirty="0" smtClean="0"/>
              <a:t> = 4b</a:t>
            </a:r>
          </a:p>
          <a:p>
            <a:pPr lvl="2"/>
            <a:r>
              <a:rPr lang="sr-Latn-RS" dirty="0" smtClean="0"/>
              <a:t>Bajt </a:t>
            </a:r>
            <a:r>
              <a:rPr lang="sr-Latn-RS" dirty="0"/>
              <a:t>(</a:t>
            </a:r>
            <a:r>
              <a:rPr lang="sr-Latn-RS" dirty="0" err="1"/>
              <a:t>eng</a:t>
            </a:r>
            <a:r>
              <a:rPr lang="sr-Latn-RS" dirty="0"/>
              <a:t>. </a:t>
            </a:r>
            <a:r>
              <a:rPr lang="sr-Latn-RS" dirty="0" err="1"/>
              <a:t>byte</a:t>
            </a:r>
            <a:r>
              <a:rPr lang="sr-Latn-RS" dirty="0"/>
              <a:t>), </a:t>
            </a:r>
            <a:r>
              <a:rPr lang="sr-Latn-RS" dirty="0" smtClean="0"/>
              <a:t>1B = </a:t>
            </a:r>
            <a:r>
              <a:rPr lang="sr-Latn-RS" dirty="0"/>
              <a:t>2 </a:t>
            </a:r>
            <a:r>
              <a:rPr lang="sr-Latn-RS" dirty="0" err="1"/>
              <a:t>tetrade</a:t>
            </a:r>
            <a:r>
              <a:rPr lang="sr-Latn-RS" dirty="0"/>
              <a:t> = </a:t>
            </a:r>
            <a:r>
              <a:rPr lang="sr-Latn-RS" dirty="0" smtClean="0"/>
              <a:t>8b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31941"/>
              </p:ext>
            </p:extLst>
          </p:nvPr>
        </p:nvGraphicFramePr>
        <p:xfrm>
          <a:off x="998728" y="4498340"/>
          <a:ext cx="6870700" cy="2011680"/>
        </p:xfrm>
        <a:graphic>
          <a:graphicData uri="http://schemas.openxmlformats.org/drawingml/2006/table">
            <a:tbl>
              <a:tblPr/>
              <a:tblGrid>
                <a:gridCol w="1879600"/>
                <a:gridCol w="1346200"/>
                <a:gridCol w="1295400"/>
                <a:gridCol w="1231900"/>
                <a:gridCol w="1117600"/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ednobajtni broj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sr-Latn-C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sr-Latn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r>
                        <a:rPr kumimoji="0" lang="sr-Latn-C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endParaRPr kumimoji="0" lang="sr-Latn-C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sr-Latn-C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sr-Latn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r>
                        <a:rPr kumimoji="0" lang="sr-Latn-C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NK</a:t>
                      </a:r>
                      <a:endParaRPr kumimoji="0" lang="sr-Latn-C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sr-Latn-C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sr-Latn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r>
                        <a:rPr kumimoji="0" lang="sr-Latn-C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PK</a:t>
                      </a:r>
                      <a:endParaRPr kumimoji="0" lang="sr-Latn-C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sr-Cyrl-C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sr-Cyrl-C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sr-Cyrl-C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najve</a:t>
                      </a:r>
                      <a:r>
                        <a:rPr kumimoji="0" lang="sr-Latn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ć</a:t>
                      </a: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poz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itivan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0 111 1111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0 111 1111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0 111 1111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najmanji poz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itivan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0 000 0000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1 111 1111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najve</a:t>
                      </a:r>
                      <a:r>
                        <a:rPr kumimoji="0" lang="sr-Latn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ć</a:t>
                      </a: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neg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ativan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najmanji neg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ativan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1 000 0001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1 111 1110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1 111 1111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50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Predstavljanje (registrovanje) brojeva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28"/>
            <a:ext cx="8229600" cy="788551"/>
          </a:xfrm>
        </p:spPr>
        <p:txBody>
          <a:bodyPr/>
          <a:lstStyle/>
          <a:p>
            <a:r>
              <a:rPr lang="en-US" dirty="0" err="1"/>
              <a:t>Opseg</a:t>
            </a:r>
            <a:r>
              <a:rPr lang="en-US" dirty="0"/>
              <a:t> </a:t>
            </a:r>
            <a:r>
              <a:rPr lang="en-US" dirty="0" err="1"/>
              <a:t>prikazivanja</a:t>
            </a:r>
            <a:r>
              <a:rPr lang="en-US" dirty="0"/>
              <a:t> </a:t>
            </a:r>
            <a:r>
              <a:rPr lang="en-US" dirty="0" err="1"/>
              <a:t>celih</a:t>
            </a:r>
            <a:r>
              <a:rPr lang="en-US" dirty="0"/>
              <a:t> </a:t>
            </a:r>
            <a:r>
              <a:rPr lang="en-US" dirty="0" err="1" smtClean="0"/>
              <a:t>brojeva</a:t>
            </a:r>
            <a:endParaRPr lang="sr-Latn-RS" dirty="0" smtClean="0"/>
          </a:p>
          <a:p>
            <a:pPr lvl="1"/>
            <a:r>
              <a:rPr lang="sr-Latn-RS" dirty="0" smtClean="0"/>
              <a:t>N</a:t>
            </a:r>
            <a:r>
              <a:rPr lang="sr-Latn-CS" dirty="0" err="1" smtClean="0"/>
              <a:t>egativni</a:t>
            </a:r>
            <a:r>
              <a:rPr lang="sr-Latn-CS" dirty="0" smtClean="0"/>
              <a:t> </a:t>
            </a:r>
            <a:r>
              <a:rPr lang="sr-Latn-CS" dirty="0"/>
              <a:t>brojevi su prikazani u obliku potpunog </a:t>
            </a:r>
            <a:r>
              <a:rPr lang="sr-Latn-CS" dirty="0" err="1" smtClean="0"/>
              <a:t>komplementa</a:t>
            </a:r>
            <a:endParaRPr lang="sr-Latn-C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545804"/>
              </p:ext>
            </p:extLst>
          </p:nvPr>
        </p:nvGraphicFramePr>
        <p:xfrm>
          <a:off x="2375916" y="2020507"/>
          <a:ext cx="26860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" name="Equation" r:id="rId3" imgW="1180588" imgH="215806" progId="Equation.3">
                  <p:embed/>
                </p:oleObj>
              </mc:Choice>
              <mc:Fallback>
                <p:oleObj name="Equation" r:id="rId3" imgW="118058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916" y="2020507"/>
                        <a:ext cx="268605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3984598"/>
            <a:ext cx="7726680" cy="78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20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800">
                <a:solidFill>
                  <a:srgbClr val="330099"/>
                </a:solidFill>
                <a:latin typeface="+mn-lt"/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600">
                <a:solidFill>
                  <a:srgbClr val="330099"/>
                </a:solidFill>
                <a:latin typeface="+mn-lt"/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400">
                <a:solidFill>
                  <a:srgbClr val="330099"/>
                </a:solidFill>
                <a:latin typeface="+mn-lt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1200">
                <a:solidFill>
                  <a:srgbClr val="33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9pPr>
          </a:lstStyle>
          <a:p>
            <a:r>
              <a:rPr lang="en-US" kern="0" dirty="0" err="1" smtClean="0"/>
              <a:t>Prikaz</a:t>
            </a:r>
            <a:r>
              <a:rPr lang="en-US" kern="0" dirty="0" smtClean="0"/>
              <a:t> </a:t>
            </a:r>
            <a:r>
              <a:rPr lang="en-US" kern="0" dirty="0" err="1" smtClean="0"/>
              <a:t>brojev</a:t>
            </a:r>
            <a:r>
              <a:rPr lang="sr-Latn-RS" kern="0" dirty="0" smtClean="0"/>
              <a:t>a</a:t>
            </a:r>
            <a:r>
              <a:rPr lang="en-US" kern="0" dirty="0" smtClean="0"/>
              <a:t> u </a:t>
            </a:r>
            <a:r>
              <a:rPr lang="en-US" kern="0" dirty="0" err="1" smtClean="0"/>
              <a:t>nepokretnoj</a:t>
            </a:r>
            <a:r>
              <a:rPr lang="en-US" kern="0" dirty="0" smtClean="0"/>
              <a:t> (</a:t>
            </a:r>
            <a:r>
              <a:rPr lang="en-US" kern="0" dirty="0" err="1" smtClean="0"/>
              <a:t>fiksnoj</a:t>
            </a:r>
            <a:r>
              <a:rPr lang="en-US" kern="0" dirty="0" smtClean="0"/>
              <a:t>) </a:t>
            </a:r>
            <a:r>
              <a:rPr lang="en-US" kern="0" dirty="0" err="1" smtClean="0"/>
              <a:t>zapeti</a:t>
            </a:r>
            <a:endParaRPr lang="sr-Latn-RS" kern="0" dirty="0" smtClean="0"/>
          </a:p>
          <a:p>
            <a:pPr lvl="1"/>
            <a:r>
              <a:rPr lang="sr-Latn-RS" kern="0" dirty="0"/>
              <a:t>E</a:t>
            </a:r>
            <a:r>
              <a:rPr lang="en-US" kern="0" dirty="0" err="1" smtClean="0"/>
              <a:t>ng</a:t>
            </a:r>
            <a:r>
              <a:rPr lang="en-US" kern="0" dirty="0" smtClean="0"/>
              <a:t>. Fixed point arithmetic</a:t>
            </a:r>
            <a:endParaRPr lang="en-US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832104" y="2715633"/>
            <a:ext cx="16367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500" kern="0" smtClean="0"/>
              <a:t>8b </a:t>
            </a:r>
            <a:r>
              <a:rPr lang="en-US" sz="1500" kern="0"/>
              <a:t>(bajt)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35144" y="2787456"/>
            <a:ext cx="15215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kern="0" dirty="0" smtClean="0"/>
              <a:t>16</a:t>
            </a:r>
            <a:r>
              <a:rPr lang="sr-Latn-RS" sz="1500" kern="0" dirty="0" smtClean="0"/>
              <a:t>b</a:t>
            </a:r>
            <a:r>
              <a:rPr lang="en-US" sz="1500" kern="0" dirty="0" smtClean="0"/>
              <a:t> (</a:t>
            </a:r>
            <a:r>
              <a:rPr lang="en-US" sz="1500" kern="0" dirty="0" err="1" smtClean="0"/>
              <a:t>reč</a:t>
            </a:r>
            <a:r>
              <a:rPr lang="en-US" sz="1500" kern="0" dirty="0" smtClean="0"/>
              <a:t> -word)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983960" y="2715633"/>
            <a:ext cx="279595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kern="0" dirty="0"/>
              <a:t> </a:t>
            </a:r>
            <a:r>
              <a:rPr lang="en-US" sz="1500" kern="0" dirty="0" smtClean="0"/>
              <a:t>32</a:t>
            </a:r>
            <a:r>
              <a:rPr lang="sr-Latn-RS" sz="1500" kern="0" dirty="0" smtClean="0"/>
              <a:t>b</a:t>
            </a:r>
            <a:r>
              <a:rPr lang="en-US" sz="1500" kern="0" dirty="0" smtClean="0"/>
              <a:t> (</a:t>
            </a:r>
            <a:r>
              <a:rPr lang="en-US" sz="1500" kern="0" dirty="0" err="1" smtClean="0"/>
              <a:t>dupla</a:t>
            </a:r>
            <a:r>
              <a:rPr lang="en-US" sz="1500" kern="0" dirty="0" smtClean="0"/>
              <a:t> </a:t>
            </a:r>
            <a:r>
              <a:rPr lang="en-US" sz="1500" kern="0" dirty="0" err="1" smtClean="0"/>
              <a:t>reč</a:t>
            </a:r>
            <a:r>
              <a:rPr lang="en-US" sz="1500" kern="0" dirty="0" smtClean="0"/>
              <a:t> - double </a:t>
            </a:r>
            <a:r>
              <a:rPr lang="en-US" sz="1500" kern="0" dirty="0"/>
              <a:t>word</a:t>
            </a:r>
            <a:r>
              <a:rPr lang="en-US" sz="1500" kern="0" dirty="0" smtClean="0"/>
              <a:t>)</a:t>
            </a:r>
            <a:endParaRPr lang="en-US" sz="1500" dirty="0"/>
          </a:p>
        </p:txBody>
      </p:sp>
      <p:graphicFrame>
        <p:nvGraphicFramePr>
          <p:cNvPr id="1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99882"/>
              </p:ext>
            </p:extLst>
          </p:nvPr>
        </p:nvGraphicFramePr>
        <p:xfrm>
          <a:off x="558800" y="3022283"/>
          <a:ext cx="156686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" name="Equation" r:id="rId5" imgW="1002960" imgH="431640" progId="Equation.3">
                  <p:embed/>
                </p:oleObj>
              </mc:Choice>
              <mc:Fallback>
                <p:oleObj name="Equation" r:id="rId5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3022283"/>
                        <a:ext cx="1566863" cy="673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04013"/>
              </p:ext>
            </p:extLst>
          </p:nvPr>
        </p:nvGraphicFramePr>
        <p:xfrm>
          <a:off x="2914260" y="3070063"/>
          <a:ext cx="2028408" cy="676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6" name="Equation" r:id="rId7" imgW="1282700" imgH="431800" progId="Equation.3">
                  <p:embed/>
                </p:oleObj>
              </mc:Choice>
              <mc:Fallback>
                <p:oleObj name="Equation" r:id="rId7" imgW="1282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260" y="3070063"/>
                        <a:ext cx="2028408" cy="6766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229314"/>
              </p:ext>
            </p:extLst>
          </p:nvPr>
        </p:nvGraphicFramePr>
        <p:xfrm>
          <a:off x="5594041" y="3039468"/>
          <a:ext cx="3091537" cy="676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" name="Equation" r:id="rId9" imgW="1917700" imgH="419100" progId="Equation.3">
                  <p:embed/>
                </p:oleObj>
              </mc:Choice>
              <mc:Fallback>
                <p:oleObj name="Equation" r:id="rId9" imgW="191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041" y="3039468"/>
                        <a:ext cx="3091537" cy="676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30615"/>
              </p:ext>
            </p:extLst>
          </p:nvPr>
        </p:nvGraphicFramePr>
        <p:xfrm>
          <a:off x="1113854" y="4773149"/>
          <a:ext cx="6991350" cy="731520"/>
        </p:xfrm>
        <a:graphic>
          <a:graphicData uri="http://schemas.openxmlformats.org/drawingml/2006/table">
            <a:tbl>
              <a:tblPr/>
              <a:tblGrid>
                <a:gridCol w="777875"/>
                <a:gridCol w="3292475"/>
                <a:gridCol w="2921000"/>
              </a:tblGrid>
              <a:tr h="361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n-2</a:t>
                      </a: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0</a:t>
                      </a: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                                       </a:t>
                      </a:r>
                      <a:r>
                        <a:rPr kumimoji="0" lang="sr-Latn-C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-m</a:t>
                      </a: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z</a:t>
                      </a: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r</a:t>
                      </a: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504992" y="5764669"/>
            <a:ext cx="230593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500"/>
              <a:t>z</a:t>
            </a:r>
            <a:r>
              <a:rPr lang="pl-PL" sz="1500" smtClean="0"/>
              <a:t> – znak broja</a:t>
            </a:r>
            <a:endParaRPr lang="pl-PL" sz="1500"/>
          </a:p>
          <a:p>
            <a:r>
              <a:rPr lang="pl-PL" sz="1500" smtClean="0"/>
              <a:t>c – celobrojni </a:t>
            </a:r>
            <a:r>
              <a:rPr lang="pl-PL" sz="1500"/>
              <a:t>deo </a:t>
            </a:r>
            <a:r>
              <a:rPr lang="pl-PL" sz="1500" smtClean="0"/>
              <a:t>broja </a:t>
            </a:r>
            <a:endParaRPr lang="pl-PL" sz="1500"/>
          </a:p>
          <a:p>
            <a:r>
              <a:rPr lang="pl-PL" sz="1500" smtClean="0"/>
              <a:t>r – razlomljeni </a:t>
            </a:r>
            <a:r>
              <a:rPr lang="pl-PL" sz="1500"/>
              <a:t>deo broja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63944" y="5687684"/>
            <a:ext cx="324167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00"/>
              <a:t>Opseg prikazivanja realnih </a:t>
            </a:r>
            <a:r>
              <a:rPr lang="pt-BR" sz="1500" smtClean="0"/>
              <a:t>brojeva</a:t>
            </a:r>
            <a:r>
              <a:rPr lang="sr-Latn-RS" sz="1500" smtClean="0"/>
              <a:t>:</a:t>
            </a:r>
            <a:endParaRPr lang="pt-BR" sz="1500"/>
          </a:p>
        </p:txBody>
      </p:sp>
      <p:graphicFrame>
        <p:nvGraphicFramePr>
          <p:cNvPr id="17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22484"/>
              </p:ext>
            </p:extLst>
          </p:nvPr>
        </p:nvGraphicFramePr>
        <p:xfrm>
          <a:off x="4843526" y="6057900"/>
          <a:ext cx="25384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8" name="Equation" r:id="rId11" imgW="1168200" imgH="203040" progId="Equation.3">
                  <p:embed/>
                </p:oleObj>
              </mc:Choice>
              <mc:Fallback>
                <p:oleObj name="Equation" r:id="rId11" imgW="1168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526" y="6057900"/>
                        <a:ext cx="2538413" cy="447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4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57032" cy="639762"/>
          </a:xfrm>
        </p:spPr>
        <p:txBody>
          <a:bodyPr/>
          <a:lstStyle/>
          <a:p>
            <a:r>
              <a:rPr lang="sr-Latn-CS" smtClean="0"/>
              <a:t>Prikaz brojeva u pokretnoj zapeti (Floating point arithmetic)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29"/>
            <a:ext cx="8229600" cy="2306772"/>
          </a:xfrm>
        </p:spPr>
        <p:txBody>
          <a:bodyPr/>
          <a:lstStyle/>
          <a:p>
            <a:r>
              <a:rPr lang="sr-Latn-RS" smtClean="0"/>
              <a:t>B</a:t>
            </a:r>
            <a:r>
              <a:rPr lang="en-US" smtClean="0"/>
              <a:t>roj </a:t>
            </a:r>
            <a:r>
              <a:rPr lang="sr-Latn-RS" smtClean="0"/>
              <a:t>se </a:t>
            </a:r>
            <a:r>
              <a:rPr lang="en-US" smtClean="0"/>
              <a:t>prikazuje </a:t>
            </a:r>
            <a:r>
              <a:rPr lang="en-US"/>
              <a:t>uz pomoć </a:t>
            </a:r>
            <a:r>
              <a:rPr lang="en-US" u="sng"/>
              <a:t>mantise</a:t>
            </a:r>
            <a:r>
              <a:rPr lang="en-US"/>
              <a:t>, </a:t>
            </a:r>
            <a:r>
              <a:rPr lang="en-US" u="sng"/>
              <a:t>osnove</a:t>
            </a:r>
            <a:r>
              <a:rPr lang="en-US"/>
              <a:t> i </a:t>
            </a:r>
            <a:r>
              <a:rPr lang="en-US" u="sng" smtClean="0"/>
              <a:t>eksponenta</a:t>
            </a:r>
            <a:endParaRPr lang="sr-Latn-RS" u="sng" smtClean="0"/>
          </a:p>
          <a:p>
            <a:r>
              <a:rPr lang="sr-Latn-RS" smtClean="0"/>
              <a:t>R</a:t>
            </a:r>
            <a:r>
              <a:rPr lang="en-US" smtClean="0"/>
              <a:t>ačunar</a:t>
            </a:r>
            <a:r>
              <a:rPr lang="sr-Latn-RS" smtClean="0"/>
              <a:t>i</a:t>
            </a:r>
            <a:r>
              <a:rPr lang="en-US" smtClean="0"/>
              <a:t> </a:t>
            </a:r>
            <a:r>
              <a:rPr lang="en-US"/>
              <a:t>koriste </a:t>
            </a:r>
            <a:r>
              <a:rPr lang="en-US" u="sng"/>
              <a:t>normalizovanu</a:t>
            </a:r>
            <a:r>
              <a:rPr lang="en-US"/>
              <a:t> mantisu u obliku </a:t>
            </a:r>
            <a:r>
              <a:rPr lang="en-US" smtClean="0">
                <a:solidFill>
                  <a:srgbClr val="FF0000"/>
                </a:solidFill>
              </a:rPr>
              <a:t>1.f</a:t>
            </a:r>
            <a:endParaRPr lang="sr-Latn-RS"/>
          </a:p>
          <a:p>
            <a:pPr lvl="1"/>
            <a:r>
              <a:rPr lang="sr-Latn-RS" smtClean="0"/>
              <a:t>R</a:t>
            </a:r>
            <a:r>
              <a:rPr lang="en-US" smtClean="0"/>
              <a:t>azlomljeni </a:t>
            </a:r>
            <a:r>
              <a:rPr lang="en-US"/>
              <a:t>deo mantise f se naziva </a:t>
            </a:r>
            <a:r>
              <a:rPr lang="en-US" smtClean="0"/>
              <a:t>razlomak</a:t>
            </a:r>
            <a:endParaRPr lang="sr-Latn-RS" smtClean="0"/>
          </a:p>
          <a:p>
            <a:endParaRPr lang="sr-Latn-RS"/>
          </a:p>
          <a:p>
            <a:r>
              <a:rPr lang="sr-Latn-RS" smtClean="0"/>
              <a:t>Obična </a:t>
            </a:r>
            <a:r>
              <a:rPr lang="sr-Latn-RS"/>
              <a:t>(jednostruka) </a:t>
            </a:r>
            <a:r>
              <a:rPr lang="sr-Latn-RS" smtClean="0"/>
              <a:t>preciznost (Eng</a:t>
            </a:r>
            <a:r>
              <a:rPr lang="sr-Latn-RS"/>
              <a:t>. single precision, short </a:t>
            </a:r>
            <a:r>
              <a:rPr lang="sr-Latn-RS" smtClean="0"/>
              <a:t>real)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758995"/>
              </p:ext>
            </p:extLst>
          </p:nvPr>
        </p:nvGraphicFramePr>
        <p:xfrm>
          <a:off x="3346196" y="2389633"/>
          <a:ext cx="1225804" cy="409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3" imgW="685800" imgH="228600" progId="Equation.3">
                  <p:embed/>
                </p:oleObj>
              </mc:Choice>
              <mc:Fallback>
                <p:oleObj name="Equation" r:id="rId3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196" y="2389633"/>
                        <a:ext cx="1225804" cy="409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86398"/>
              </p:ext>
            </p:extLst>
          </p:nvPr>
        </p:nvGraphicFramePr>
        <p:xfrm>
          <a:off x="1270222" y="3148226"/>
          <a:ext cx="7088187" cy="640080"/>
        </p:xfrm>
        <a:graphic>
          <a:graphicData uri="http://schemas.openxmlformats.org/drawingml/2006/table">
            <a:tbl>
              <a:tblPr/>
              <a:tblGrid>
                <a:gridCol w="628650"/>
                <a:gridCol w="1808162"/>
                <a:gridCol w="4651375"/>
              </a:tblGrid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30                         23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22                                                                                       0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z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e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f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4980" y="4197501"/>
            <a:ext cx="8229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20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800">
                <a:solidFill>
                  <a:srgbClr val="330099"/>
                </a:solidFill>
                <a:latin typeface="+mn-lt"/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600">
                <a:solidFill>
                  <a:srgbClr val="330099"/>
                </a:solidFill>
                <a:latin typeface="+mn-lt"/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400">
                <a:solidFill>
                  <a:srgbClr val="330099"/>
                </a:solidFill>
                <a:latin typeface="+mn-lt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1200">
                <a:solidFill>
                  <a:srgbClr val="33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9pPr>
          </a:lstStyle>
          <a:p>
            <a:r>
              <a:rPr lang="sr-Latn-RS"/>
              <a:t>D</a:t>
            </a:r>
            <a:r>
              <a:rPr lang="en-US"/>
              <a:t>vostruka </a:t>
            </a:r>
            <a:r>
              <a:rPr lang="en-US" smtClean="0"/>
              <a:t>preciznost</a:t>
            </a:r>
            <a:r>
              <a:rPr lang="sr-Latn-RS" smtClean="0"/>
              <a:t> (E</a:t>
            </a:r>
            <a:r>
              <a:rPr lang="en-US"/>
              <a:t>ng. double precision, long </a:t>
            </a:r>
            <a:r>
              <a:rPr lang="en-US" smtClean="0"/>
              <a:t>real</a:t>
            </a:r>
            <a:r>
              <a:rPr lang="sr-Latn-RS" smtClean="0"/>
              <a:t>)</a:t>
            </a:r>
            <a:endParaRPr lang="en-US"/>
          </a:p>
        </p:txBody>
      </p:sp>
      <p:graphicFrame>
        <p:nvGraphicFramePr>
          <p:cNvPr id="8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71470"/>
              </p:ext>
            </p:extLst>
          </p:nvPr>
        </p:nvGraphicFramePr>
        <p:xfrm>
          <a:off x="1270222" y="4611537"/>
          <a:ext cx="7088187" cy="640080"/>
        </p:xfrm>
        <a:graphic>
          <a:graphicData uri="http://schemas.openxmlformats.org/drawingml/2006/table">
            <a:tbl>
              <a:tblPr/>
              <a:tblGrid>
                <a:gridCol w="628650"/>
                <a:gridCol w="1808162"/>
                <a:gridCol w="4651375"/>
              </a:tblGrid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62                          52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51                                                                                      0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z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e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  <a:cs typeface="Times New Roman" panose="02020603050405020304" pitchFamily="18" charset="0"/>
                        </a:rPr>
                        <a:t>f</a:t>
                      </a:r>
                      <a:endParaRPr kumimoji="0" lang="sr-Latn-C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68416" y="5634691"/>
            <a:ext cx="230593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500"/>
              <a:t>z</a:t>
            </a:r>
            <a:r>
              <a:rPr lang="pl-PL" sz="1500" smtClean="0"/>
              <a:t> – znak broja</a:t>
            </a:r>
            <a:endParaRPr lang="pl-PL" sz="1500"/>
          </a:p>
          <a:p>
            <a:r>
              <a:rPr lang="pl-PL" sz="1500" smtClean="0"/>
              <a:t>c – celobrojni </a:t>
            </a:r>
            <a:r>
              <a:rPr lang="pl-PL" sz="1500"/>
              <a:t>deo </a:t>
            </a:r>
            <a:r>
              <a:rPr lang="pl-PL" sz="1500" smtClean="0"/>
              <a:t>broja </a:t>
            </a:r>
            <a:endParaRPr lang="pl-PL" sz="1500"/>
          </a:p>
          <a:p>
            <a:r>
              <a:rPr lang="pl-PL" sz="1500" smtClean="0"/>
              <a:t>r – razlomljeni </a:t>
            </a:r>
            <a:r>
              <a:rPr lang="pl-PL" sz="1500"/>
              <a:t>deo broja</a:t>
            </a:r>
          </a:p>
        </p:txBody>
      </p:sp>
      <p:graphicFrame>
        <p:nvGraphicFramePr>
          <p:cNvPr id="10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5648"/>
              </p:ext>
            </p:extLst>
          </p:nvPr>
        </p:nvGraphicFramePr>
        <p:xfrm>
          <a:off x="4172204" y="5490349"/>
          <a:ext cx="4119563" cy="976948"/>
        </p:xfrm>
        <a:graphic>
          <a:graphicData uri="http://schemas.openxmlformats.org/drawingml/2006/table">
            <a:tbl>
              <a:tblPr/>
              <a:tblGrid>
                <a:gridCol w="1273175"/>
                <a:gridCol w="1506538"/>
                <a:gridCol w="1339850"/>
              </a:tblGrid>
              <a:tr h="306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Preciznost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Opseg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Obična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± (2-2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-23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~ ± 10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38.53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Dvostruka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± (2-2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-52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~ ±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308.25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1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Tipovi podataka (</a:t>
            </a:r>
            <a:r>
              <a:rPr lang="en-US"/>
              <a:t>tumačenje sadržaja registra)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smtClean="0"/>
              <a:t>Integer</a:t>
            </a:r>
          </a:p>
          <a:p>
            <a:pPr lvl="1"/>
            <a:r>
              <a:rPr lang="pl-PL" smtClean="0"/>
              <a:t>Celi brojevi</a:t>
            </a:r>
          </a:p>
          <a:p>
            <a:pPr lvl="2"/>
            <a:r>
              <a:rPr lang="pl-PL" smtClean="0"/>
              <a:t>1</a:t>
            </a:r>
            <a:r>
              <a:rPr lang="pl-PL"/>
              <a:t>, 2 ili </a:t>
            </a:r>
            <a:r>
              <a:rPr lang="pl-PL" smtClean="0"/>
              <a:t>4B</a:t>
            </a:r>
          </a:p>
          <a:p>
            <a:r>
              <a:rPr lang="en-US" b="1" smtClean="0"/>
              <a:t>Real</a:t>
            </a:r>
            <a:r>
              <a:rPr lang="en-US" smtClean="0"/>
              <a:t> (float)</a:t>
            </a:r>
            <a:endParaRPr lang="sr-Latn-RS" smtClean="0"/>
          </a:p>
          <a:p>
            <a:pPr lvl="1"/>
            <a:r>
              <a:rPr lang="sr-Latn-RS" smtClean="0"/>
              <a:t>R</a:t>
            </a:r>
            <a:r>
              <a:rPr lang="en-US" smtClean="0"/>
              <a:t>ealni brojevi</a:t>
            </a:r>
            <a:endParaRPr lang="sr-Latn-RS" smtClean="0"/>
          </a:p>
          <a:p>
            <a:pPr lvl="2"/>
            <a:r>
              <a:rPr lang="en-US" smtClean="0"/>
              <a:t>4 </a:t>
            </a:r>
            <a:r>
              <a:rPr lang="en-US"/>
              <a:t>ili </a:t>
            </a:r>
            <a:r>
              <a:rPr lang="en-US" smtClean="0"/>
              <a:t>8</a:t>
            </a:r>
            <a:r>
              <a:rPr lang="sr-Latn-RS" smtClean="0"/>
              <a:t>B</a:t>
            </a:r>
          </a:p>
          <a:p>
            <a:r>
              <a:rPr lang="en-US" b="1" smtClean="0"/>
              <a:t>Logical</a:t>
            </a:r>
            <a:r>
              <a:rPr lang="en-US" smtClean="0"/>
              <a:t> (boolean)</a:t>
            </a:r>
            <a:endParaRPr lang="sr-Latn-RS" smtClean="0"/>
          </a:p>
          <a:p>
            <a:pPr lvl="1"/>
            <a:r>
              <a:rPr lang="sr-Latn-RS" smtClean="0"/>
              <a:t>L</a:t>
            </a:r>
            <a:r>
              <a:rPr lang="en-US" smtClean="0"/>
              <a:t>ogičke vrednosti</a:t>
            </a:r>
            <a:endParaRPr lang="sr-Latn-RS" smtClean="0"/>
          </a:p>
          <a:p>
            <a:pPr lvl="1"/>
            <a:r>
              <a:rPr lang="en-US" smtClean="0"/>
              <a:t>TRUE </a:t>
            </a:r>
            <a:r>
              <a:rPr lang="en-US"/>
              <a:t>i FALSE (1 ili </a:t>
            </a:r>
            <a:r>
              <a:rPr lang="en-US" smtClean="0"/>
              <a:t>2</a:t>
            </a:r>
            <a:r>
              <a:rPr lang="sr-Latn-RS" smtClean="0"/>
              <a:t>B</a:t>
            </a:r>
            <a:r>
              <a:rPr lang="en-US" smtClean="0"/>
              <a:t>)</a:t>
            </a:r>
            <a:endParaRPr lang="sr-Latn-RS" smtClean="0"/>
          </a:p>
          <a:p>
            <a:r>
              <a:rPr lang="en-US" b="1" smtClean="0"/>
              <a:t>Character</a:t>
            </a:r>
            <a:endParaRPr lang="sr-Latn-RS" b="1" smtClean="0"/>
          </a:p>
          <a:p>
            <a:pPr lvl="1"/>
            <a:r>
              <a:rPr lang="sr-Latn-RS" smtClean="0"/>
              <a:t>Z</a:t>
            </a:r>
            <a:r>
              <a:rPr lang="en-US" smtClean="0"/>
              <a:t>nakovn</a:t>
            </a:r>
            <a:r>
              <a:rPr lang="sr-Latn-RS" smtClean="0"/>
              <a:t>e</a:t>
            </a:r>
            <a:r>
              <a:rPr lang="en-US" smtClean="0"/>
              <a:t> </a:t>
            </a:r>
            <a:r>
              <a:rPr lang="en-US"/>
              <a:t>(</a:t>
            </a:r>
            <a:r>
              <a:rPr lang="en-US" smtClean="0"/>
              <a:t>alfanumeričk</a:t>
            </a:r>
            <a:r>
              <a:rPr lang="sr-Latn-RS" smtClean="0"/>
              <a:t>e</a:t>
            </a:r>
            <a:r>
              <a:rPr lang="en-US" smtClean="0"/>
              <a:t>)</a:t>
            </a:r>
            <a:r>
              <a:rPr lang="sr-Latn-RS" smtClean="0"/>
              <a:t> vrednosti</a:t>
            </a:r>
          </a:p>
          <a:p>
            <a:pPr lvl="2"/>
            <a:r>
              <a:rPr lang="en-US" smtClean="0"/>
              <a:t>1 </a:t>
            </a:r>
            <a:r>
              <a:rPr lang="en-US"/>
              <a:t>ili </a:t>
            </a:r>
            <a:r>
              <a:rPr lang="en-US" smtClean="0"/>
              <a:t>2</a:t>
            </a:r>
            <a:r>
              <a:rPr lang="sr-Latn-RS" smtClean="0"/>
              <a:t>B</a:t>
            </a:r>
          </a:p>
          <a:p>
            <a:r>
              <a:rPr lang="en-US" b="1" smtClean="0"/>
              <a:t>Complex</a:t>
            </a:r>
            <a:endParaRPr lang="sr-Latn-RS" b="1" smtClean="0"/>
          </a:p>
          <a:p>
            <a:pPr lvl="1"/>
            <a:r>
              <a:rPr lang="sr-Latn-RS" smtClean="0"/>
              <a:t>K</a:t>
            </a:r>
            <a:r>
              <a:rPr lang="en-US" smtClean="0"/>
              <a:t>ompleksni brojevi</a:t>
            </a:r>
            <a:endParaRPr lang="sr-Latn-RS" smtClean="0"/>
          </a:p>
          <a:p>
            <a:pPr lvl="2"/>
            <a:r>
              <a:rPr lang="sr-Latn-RS"/>
              <a:t>P</a:t>
            </a:r>
            <a:r>
              <a:rPr lang="en-US" smtClean="0"/>
              <a:t>o </a:t>
            </a:r>
            <a:r>
              <a:rPr lang="en-US"/>
              <a:t>4 ili </a:t>
            </a:r>
            <a:r>
              <a:rPr lang="en-US" smtClean="0"/>
              <a:t>8</a:t>
            </a:r>
            <a:r>
              <a:rPr lang="sr-Latn-RS" smtClean="0"/>
              <a:t>B</a:t>
            </a:r>
            <a:r>
              <a:rPr lang="en-US" smtClean="0"/>
              <a:t> </a:t>
            </a:r>
            <a:r>
              <a:rPr lang="en-US"/>
              <a:t>za realni </a:t>
            </a:r>
            <a:r>
              <a:rPr lang="en-US" smtClean="0"/>
              <a:t>i</a:t>
            </a:r>
            <a:r>
              <a:rPr lang="sr-Latn-RS" smtClean="0"/>
              <a:t> </a:t>
            </a:r>
            <a:r>
              <a:rPr lang="en-US" smtClean="0"/>
              <a:t>imaginarni </a:t>
            </a:r>
            <a:r>
              <a:rPr lang="en-US"/>
              <a:t>deo </a:t>
            </a:r>
            <a:r>
              <a:rPr lang="en-US" smtClean="0"/>
              <a:t>broja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latkovic Template">
  <a:themeElements>
    <a:clrScheme name="IS Presentation Template[2] 15">
      <a:dk1>
        <a:srgbClr val="000099"/>
      </a:dk1>
      <a:lt1>
        <a:srgbClr val="FFFFFF"/>
      </a:lt1>
      <a:dk2>
        <a:srgbClr val="000099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82"/>
      </a:accent4>
      <a:accent5>
        <a:srgbClr val="CAE2FF"/>
      </a:accent5>
      <a:accent6>
        <a:srgbClr val="B9B9E7"/>
      </a:accent6>
      <a:hlink>
        <a:srgbClr val="4D4D4D"/>
      </a:hlink>
      <a:folHlink>
        <a:srgbClr val="4D4D4D"/>
      </a:folHlink>
    </a:clrScheme>
    <a:fontScheme name="IS Presentation Template[2]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S Presentation Template[2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3">
        <a:dk1>
          <a:srgbClr val="0033CC"/>
        </a:dk1>
        <a:lt1>
          <a:srgbClr val="FFFFFF"/>
        </a:lt1>
        <a:dk2>
          <a:srgbClr val="0033CC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2AAE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14">
        <a:dk1>
          <a:srgbClr val="000099"/>
        </a:dk1>
        <a:lt1>
          <a:srgbClr val="FFFFFF"/>
        </a:lt1>
        <a:dk2>
          <a:srgbClr val="0000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15">
        <a:dk1>
          <a:srgbClr val="000099"/>
        </a:dk1>
        <a:lt1>
          <a:srgbClr val="FFFFFF"/>
        </a:lt1>
        <a:dk2>
          <a:srgbClr val="0000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1C5DF96-145A-475F-8627-3EDA787748F1}" vid="{50BB0522-CB53-4C52-AFA4-C52E4906DE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Zlatkovic Template 4_3</Template>
  <TotalTime>163</TotalTime>
  <Words>816</Words>
  <Application>Microsoft Office PowerPoint</Application>
  <PresentationFormat>On-screen Show (4:3)</PresentationFormat>
  <Paragraphs>194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TimesRoman</vt:lpstr>
      <vt:lpstr>Zlatkovic Template</vt:lpstr>
      <vt:lpstr>Equation</vt:lpstr>
      <vt:lpstr>RAČUNARSKA TEHNIKA  Aritmetičke osnove računara</vt:lpstr>
      <vt:lpstr>Označeni brojevi</vt:lpstr>
      <vt:lpstr>Označeni brojevi – Nepotpuni komplement (NK) broja</vt:lpstr>
      <vt:lpstr>Označeni brojevi – Potpuni komplement (PK) broja</vt:lpstr>
      <vt:lpstr>Aritmetičke operacije</vt:lpstr>
      <vt:lpstr>Predstavljanje (registrovanje) brojeva</vt:lpstr>
      <vt:lpstr>Predstavljanje (registrovanje) brojeva</vt:lpstr>
      <vt:lpstr>Prikaz brojeva u pokretnoj zapeti (Floating point arithmetic)</vt:lpstr>
      <vt:lpstr>Tipovi podataka (tumačenje sadržaja registra)</vt:lpstr>
      <vt:lpstr>Pitanja za proveru znanja</vt:lpstr>
    </vt:vector>
  </TitlesOfParts>
  <Company>Philip Morris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RAČUNARSKA TEHNIKA  Aritmetičke osnove računara</dc:title>
  <dc:creator>Zlatkovic, Vladimir</dc:creator>
  <cp:lastModifiedBy>Vladimir Zlatkovic</cp:lastModifiedBy>
  <cp:revision>114</cp:revision>
  <dcterms:created xsi:type="dcterms:W3CDTF">2013-10-04T07:23:52Z</dcterms:created>
  <dcterms:modified xsi:type="dcterms:W3CDTF">2013-10-08T09:36:07Z</dcterms:modified>
</cp:coreProperties>
</file>